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5" r:id="rId5"/>
    <p:sldId id="322" r:id="rId6"/>
    <p:sldId id="321" r:id="rId7"/>
    <p:sldId id="356" r:id="rId8"/>
    <p:sldId id="359" r:id="rId9"/>
    <p:sldId id="360" r:id="rId10"/>
    <p:sldId id="357" r:id="rId11"/>
    <p:sldId id="358" r:id="rId12"/>
    <p:sldId id="317" r:id="rId13"/>
  </p:sldIdLst>
  <p:sldSz cx="12188825" cy="6858000"/>
  <p:notesSz cx="6858000" cy="9144000"/>
  <p:custDataLst>
    <p:tags r:id="rId16"/>
  </p:custDataLst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C032B1-456E-4D78-9AC6-C08AC8B7360C}" v="345" dt="2020-08-27T20:50:47.2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2726" autoAdjust="0"/>
  </p:normalViewPr>
  <p:slideViewPr>
    <p:cSldViewPr showGuides="1">
      <p:cViewPr varScale="1">
        <p:scale>
          <a:sx n="73" d="100"/>
          <a:sy n="73" d="100"/>
        </p:scale>
        <p:origin x="509" y="7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8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4FD0811F-65A0-45DC-A418-D7D88257DA14}" type="datetime1">
              <a:rPr lang="fr-FR" smtClean="0"/>
              <a:t>28/10/2021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fr-FR" smtClean="0"/>
              <a:pPr algn="r"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869BCCB5-3197-42F0-A23E-FBF35BB6BD6D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4" name="Espace réservé de l’image des diapositives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Equipes -&gt; 70 personnes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1896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France - Etranger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8316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1053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France - Etranger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fr-FR" smtClean="0"/>
              <a:pPr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8065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France - Etranger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fr-FR" smtClean="0"/>
              <a:pPr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94849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France - Etranger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fr-FR" smtClean="0"/>
              <a:pPr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2844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France - Etranger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fr-FR" smtClean="0"/>
              <a:pPr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9554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169FE22-A35D-4AA5-9ED0-CA5AA0D08EE7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B2D50EC-F18A-4356-A82F-ED015F56C2C6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8AB5196-52B1-4918-B153-34A0C9A4A7AD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399499F-CA45-4A76-BC24-F973E24AC3FB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817870C-A0A5-4D92-B86D-C2791EFA3A23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rtl="0">
              <a:defRPr/>
            </a:lvl1pPr>
          </a:lstStyle>
          <a:p>
            <a:fld id="{2A013F82-EE5E-44EE-A61D-E31C6657F26F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12A7B89-83CE-4355-8D19-9AD5D8179E27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rtl="0">
              <a:defRPr/>
            </a:lvl1pPr>
          </a:lstStyle>
          <a:p>
            <a:fld id="{2A013F82-EE5E-44EE-A61D-E31C6657F26F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A4593A4-CD22-4D89-9631-B432485C88BE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8F3045D-8AE6-4E47-932F-47FA387FEA34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282C9DA-93FE-4DDE-8920-2C8AB1F5E18A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image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B002A6A-F78C-474F-BA6B-17AE42EC613D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 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06553-4B01-4903-B663-70E503E45D52}" type="datetime1">
              <a:rPr lang="fr-FR" smtClean="0"/>
              <a:pPr/>
              <a:t>28/10/2021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Sujet%20Projet%201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stagiaire.PORT-20B-04.000\Documents\GitHub\Python-WCS-Projet-1\IsleAdventure1.ba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lF5Nr3Fb/python-wcs-projet-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Diagramme%20de%20flux.drawi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eGoodBear/Python-WCS-Projet-1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7A0C27C-803D-45BA-9A06-495EC8FF0B8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412" y="979805"/>
            <a:ext cx="8685584" cy="4898390"/>
          </a:xfrm>
          <a:prstGeom prst="rect">
            <a:avLst/>
          </a:prstGeom>
        </p:spPr>
      </p:pic>
      <p:sp>
        <p:nvSpPr>
          <p:cNvPr id="3" name="Titre 2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773614" cy="2895600"/>
          </a:xfrm>
          <a:solidFill>
            <a:schemeClr val="tx1">
              <a:lumMod val="50000"/>
              <a:alpha val="42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/>
          <a:p>
            <a:pPr rtl="0"/>
            <a:r>
              <a:rPr lang="fr-FR" sz="7200" b="1" dirty="0"/>
              <a:t>Formation PYTHON Projet 1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67ECB74-8424-4E47-906D-51DD4AA216A2}"/>
              </a:ext>
            </a:extLst>
          </p:cNvPr>
          <p:cNvSpPr/>
          <p:nvPr/>
        </p:nvSpPr>
        <p:spPr>
          <a:xfrm>
            <a:off x="489248" y="910144"/>
            <a:ext cx="445685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1 - Contexte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76C97B-C11D-41BE-91FB-9E16DC0A63C8}"/>
              </a:ext>
            </a:extLst>
          </p:cNvPr>
          <p:cNvSpPr/>
          <p:nvPr/>
        </p:nvSpPr>
        <p:spPr>
          <a:xfrm>
            <a:off x="1485900" y="2276872"/>
            <a:ext cx="445685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2 - Démonstration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9BA9A-F27C-4E3B-AD08-4EEA7D5F76FC}"/>
              </a:ext>
            </a:extLst>
          </p:cNvPr>
          <p:cNvSpPr/>
          <p:nvPr/>
        </p:nvSpPr>
        <p:spPr>
          <a:xfrm>
            <a:off x="2717676" y="3643600"/>
            <a:ext cx="445685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3 – Organisation </a:t>
            </a:r>
          </a:p>
          <a:p>
            <a:pPr algn="ctr"/>
            <a:r>
              <a:rPr lang="fr-FR" sz="3200" dirty="0"/>
              <a:t>&amp; architecture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93AA02-7B08-4BA6-96FF-D3B8AF3D082A}"/>
              </a:ext>
            </a:extLst>
          </p:cNvPr>
          <p:cNvSpPr/>
          <p:nvPr/>
        </p:nvSpPr>
        <p:spPr>
          <a:xfrm>
            <a:off x="4006180" y="5010328"/>
            <a:ext cx="445685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4 – Retour d'expérience</a:t>
            </a:r>
          </a:p>
        </p:txBody>
      </p:sp>
      <p:pic>
        <p:nvPicPr>
          <p:cNvPr id="2" name="Image 1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587" y="476672"/>
            <a:ext cx="4074913" cy="374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35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67ECB74-8424-4E47-906D-51DD4AA216A2}"/>
              </a:ext>
            </a:extLst>
          </p:cNvPr>
          <p:cNvSpPr/>
          <p:nvPr/>
        </p:nvSpPr>
        <p:spPr>
          <a:xfrm>
            <a:off x="1413892" y="332656"/>
            <a:ext cx="914501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1 - Contexte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5D7C09-8A52-4C63-96FB-3E1A74CC82FB}"/>
              </a:ext>
            </a:extLst>
          </p:cNvPr>
          <p:cNvSpPr/>
          <p:nvPr/>
        </p:nvSpPr>
        <p:spPr>
          <a:xfrm>
            <a:off x="261764" y="1340768"/>
            <a:ext cx="11449272" cy="5400600"/>
          </a:xfrm>
          <a:prstGeom prst="rect">
            <a:avLst/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3200" dirty="0"/>
              <a:t>Projet de </a:t>
            </a:r>
            <a:r>
              <a:rPr lang="fr-FR" sz="3200" b="1" dirty="0"/>
              <a:t>référence</a:t>
            </a:r>
            <a:r>
              <a:rPr lang="fr-FR" sz="3200" dirty="0"/>
              <a:t> pour le développement procédural en </a:t>
            </a:r>
            <a:r>
              <a:rPr lang="fr-FR" sz="3200" b="1" dirty="0" smtClean="0"/>
              <a:t>Python</a:t>
            </a:r>
            <a:r>
              <a:rPr lang="fr-FR" sz="3200" dirty="0" smtClean="0"/>
              <a:t> avec utilisation </a:t>
            </a:r>
            <a:r>
              <a:rPr lang="fr-FR" sz="3200" dirty="0"/>
              <a:t>de toutes les bases acquises durant les 6 premières </a:t>
            </a:r>
            <a:r>
              <a:rPr lang="fr-FR" sz="3200" dirty="0" smtClean="0"/>
              <a:t>semaines</a:t>
            </a:r>
          </a:p>
          <a:p>
            <a:endParaRPr lang="fr-FR" sz="3200" dirty="0"/>
          </a:p>
          <a:p>
            <a:r>
              <a:rPr lang="fr-FR" sz="3200" b="1" dirty="0" smtClean="0"/>
              <a:t>Compréhension</a:t>
            </a:r>
            <a:r>
              <a:rPr lang="fr-FR" sz="3200" dirty="0" smtClean="0"/>
              <a:t> d’un sujet complexe</a:t>
            </a:r>
            <a:endParaRPr lang="fr-FR" sz="3200" dirty="0"/>
          </a:p>
          <a:p>
            <a:endParaRPr lang="fr-FR" sz="3200" dirty="0"/>
          </a:p>
          <a:p>
            <a:r>
              <a:rPr lang="fr-FR" sz="3200" dirty="0" smtClean="0"/>
              <a:t>Mise </a:t>
            </a:r>
            <a:r>
              <a:rPr lang="fr-FR" sz="3200" dirty="0"/>
              <a:t>en œuvre des </a:t>
            </a:r>
            <a:r>
              <a:rPr lang="fr-FR" sz="3200" b="1" dirty="0"/>
              <a:t>bonnes </a:t>
            </a:r>
            <a:r>
              <a:rPr lang="fr-FR" sz="3200" b="1" dirty="0" smtClean="0"/>
              <a:t>pratiques</a:t>
            </a:r>
          </a:p>
          <a:p>
            <a:r>
              <a:rPr lang="fr-FR" sz="3200" dirty="0" smtClean="0"/>
              <a:t>reproductibles</a:t>
            </a:r>
            <a:endParaRPr lang="fr-FR" sz="3200" dirty="0"/>
          </a:p>
          <a:p>
            <a:endParaRPr lang="fr-FR" sz="3200" dirty="0"/>
          </a:p>
          <a:p>
            <a:r>
              <a:rPr lang="fr-FR" sz="3200" dirty="0"/>
              <a:t>Jeu d'aventure </a:t>
            </a:r>
            <a:r>
              <a:rPr lang="fr-FR" sz="3200" b="1" dirty="0" smtClean="0"/>
              <a:t>fonctionnel</a:t>
            </a:r>
            <a:r>
              <a:rPr lang="fr-FR" sz="3200" dirty="0" smtClean="0"/>
              <a:t> en </a:t>
            </a:r>
            <a:r>
              <a:rPr lang="fr-FR" sz="3200" dirty="0"/>
              <a:t>mode console </a:t>
            </a:r>
            <a:r>
              <a:rPr lang="fr-FR" sz="3200" dirty="0" smtClean="0"/>
              <a:t>mais</a:t>
            </a:r>
          </a:p>
          <a:p>
            <a:r>
              <a:rPr lang="fr-FR" sz="3200" dirty="0" smtClean="0"/>
              <a:t>avec une représentation </a:t>
            </a:r>
            <a:r>
              <a:rPr lang="fr-FR" sz="3200" dirty="0"/>
              <a:t>graphique </a:t>
            </a:r>
            <a:r>
              <a:rPr lang="fr-FR" sz="3200" dirty="0" smtClean="0"/>
              <a:t>attrayante</a:t>
            </a:r>
            <a:endParaRPr lang="fr-FR" sz="32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548" y="2708920"/>
            <a:ext cx="3888432" cy="297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3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67ECB74-8424-4E47-906D-51DD4AA216A2}"/>
              </a:ext>
            </a:extLst>
          </p:cNvPr>
          <p:cNvSpPr/>
          <p:nvPr/>
        </p:nvSpPr>
        <p:spPr>
          <a:xfrm>
            <a:off x="1413891" y="332656"/>
            <a:ext cx="914501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2 - Démonstration</a:t>
            </a:r>
          </a:p>
        </p:txBody>
      </p:sp>
      <p:pic>
        <p:nvPicPr>
          <p:cNvPr id="2" name="Image 1">
            <a:hlinkClick r:id="rId3" action="ppaction://program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460" y="1484784"/>
            <a:ext cx="6827877" cy="516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60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67ECB74-8424-4E47-906D-51DD4AA216A2}"/>
              </a:ext>
            </a:extLst>
          </p:cNvPr>
          <p:cNvSpPr/>
          <p:nvPr/>
        </p:nvSpPr>
        <p:spPr>
          <a:xfrm>
            <a:off x="1521904" y="260648"/>
            <a:ext cx="914501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3 – Organisation &amp; Architecture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5D7C09-8A52-4C63-96FB-3E1A74CC82FB}"/>
              </a:ext>
            </a:extLst>
          </p:cNvPr>
          <p:cNvSpPr/>
          <p:nvPr/>
        </p:nvSpPr>
        <p:spPr>
          <a:xfrm>
            <a:off x="3790481" y="1510412"/>
            <a:ext cx="2736304" cy="4858428"/>
          </a:xfrm>
          <a:prstGeom prst="rect">
            <a:avLst/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Définition des tâches, découpage et organisation en </a:t>
            </a:r>
            <a:r>
              <a:rPr lang="fr-FR" sz="3200" dirty="0" err="1"/>
              <a:t>backlog</a:t>
            </a:r>
            <a:r>
              <a:rPr lang="fr-FR" sz="3200" dirty="0"/>
              <a:t> sur </a:t>
            </a:r>
            <a:r>
              <a:rPr lang="fr-FR" sz="3200" dirty="0">
                <a:hlinkClick r:id="rId3"/>
              </a:rPr>
              <a:t>tableau </a:t>
            </a:r>
            <a:r>
              <a:rPr lang="fr-FR" sz="3200" dirty="0" smtClean="0">
                <a:hlinkClick r:id="rId3"/>
              </a:rPr>
              <a:t>Kanban</a:t>
            </a:r>
            <a:endParaRPr lang="fr-FR" sz="32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9" y="1510412"/>
            <a:ext cx="2934109" cy="4858428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508" y="1478891"/>
            <a:ext cx="4761106" cy="486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37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67ECB74-8424-4E47-906D-51DD4AA216A2}"/>
              </a:ext>
            </a:extLst>
          </p:cNvPr>
          <p:cNvSpPr/>
          <p:nvPr/>
        </p:nvSpPr>
        <p:spPr>
          <a:xfrm>
            <a:off x="1521904" y="260648"/>
            <a:ext cx="914501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3 – Organisation &amp; Architecture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5D7C09-8A52-4C63-96FB-3E1A74CC82FB}"/>
              </a:ext>
            </a:extLst>
          </p:cNvPr>
          <p:cNvSpPr/>
          <p:nvPr/>
        </p:nvSpPr>
        <p:spPr>
          <a:xfrm>
            <a:off x="693812" y="1412776"/>
            <a:ext cx="2736304" cy="5256584"/>
          </a:xfrm>
          <a:prstGeom prst="rect">
            <a:avLst/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 smtClean="0"/>
              <a:t>Documentation utilisateur</a:t>
            </a:r>
          </a:p>
          <a:p>
            <a:pPr algn="ctr"/>
            <a:endParaRPr lang="fr-FR" sz="2800" dirty="0"/>
          </a:p>
          <a:p>
            <a:pPr algn="ctr"/>
            <a:r>
              <a:rPr lang="fr-FR" sz="2800" dirty="0" smtClean="0"/>
              <a:t>Read Me</a:t>
            </a:r>
          </a:p>
          <a:p>
            <a:pPr algn="ctr"/>
            <a:endParaRPr lang="fr-FR" sz="2800" dirty="0" smtClean="0"/>
          </a:p>
          <a:p>
            <a:pPr algn="ctr"/>
            <a:r>
              <a:rPr lang="fr-FR" sz="2800" dirty="0" smtClean="0">
                <a:hlinkClick r:id="rId3" action="ppaction://hlinkfile"/>
              </a:rPr>
              <a:t>Diagramme </a:t>
            </a:r>
            <a:r>
              <a:rPr lang="fr-FR" sz="2800" dirty="0">
                <a:hlinkClick r:id="rId3" action="ppaction://hlinkfile"/>
              </a:rPr>
              <a:t>de flux </a:t>
            </a:r>
            <a:r>
              <a:rPr lang="fr-FR" sz="2800" dirty="0" smtClean="0">
                <a:hlinkClick r:id="rId3" action="ppaction://hlinkfile"/>
              </a:rPr>
              <a:t>général</a:t>
            </a:r>
            <a:endParaRPr lang="fr-FR" sz="2800" dirty="0" smtClean="0"/>
          </a:p>
          <a:p>
            <a:pPr algn="ctr"/>
            <a:endParaRPr lang="fr-FR" sz="2800" dirty="0" smtClean="0"/>
          </a:p>
          <a:p>
            <a:pPr algn="ctr"/>
            <a:r>
              <a:rPr lang="fr-FR" sz="2800" dirty="0" smtClean="0"/>
              <a:t>Code </a:t>
            </a:r>
            <a:r>
              <a:rPr lang="fr-FR" sz="2800" b="1" dirty="0" smtClean="0"/>
              <a:t>clair</a:t>
            </a:r>
            <a:r>
              <a:rPr lang="fr-FR" sz="2800" dirty="0" smtClean="0"/>
              <a:t> et </a:t>
            </a:r>
            <a:r>
              <a:rPr lang="fr-FR" sz="2800" b="1" dirty="0" smtClean="0"/>
              <a:t>documenté</a:t>
            </a:r>
            <a:r>
              <a:rPr lang="fr-FR" sz="2800" dirty="0" smtClean="0"/>
              <a:t> (</a:t>
            </a:r>
            <a:r>
              <a:rPr lang="fr-FR" sz="2800" dirty="0" err="1" smtClean="0"/>
              <a:t>docstrings</a:t>
            </a:r>
            <a:r>
              <a:rPr lang="fr-FR" sz="2800" dirty="0" smtClean="0"/>
              <a:t> &amp; commentaires)</a:t>
            </a:r>
            <a:endParaRPr lang="fr-FR" sz="28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228" y="1534480"/>
            <a:ext cx="6764768" cy="5013176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684" y="1511123"/>
            <a:ext cx="7717856" cy="505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20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67ECB74-8424-4E47-906D-51DD4AA216A2}"/>
              </a:ext>
            </a:extLst>
          </p:cNvPr>
          <p:cNvSpPr/>
          <p:nvPr/>
        </p:nvSpPr>
        <p:spPr>
          <a:xfrm>
            <a:off x="1521904" y="260648"/>
            <a:ext cx="914501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3 – Organisation &amp; Architecture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5D7C09-8A52-4C63-96FB-3E1A74CC82FB}"/>
              </a:ext>
            </a:extLst>
          </p:cNvPr>
          <p:cNvSpPr/>
          <p:nvPr/>
        </p:nvSpPr>
        <p:spPr>
          <a:xfrm>
            <a:off x="261764" y="1340768"/>
            <a:ext cx="4896544" cy="5373216"/>
          </a:xfrm>
          <a:prstGeom prst="rect">
            <a:avLst/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Organisation des dossiers et fichiers du projet (</a:t>
            </a:r>
            <a:r>
              <a:rPr lang="fr-FR" sz="2800" b="1" dirty="0"/>
              <a:t>architecture</a:t>
            </a:r>
            <a:r>
              <a:rPr lang="fr-FR" sz="2800" dirty="0" smtClean="0"/>
              <a:t>)</a:t>
            </a:r>
            <a:endParaRPr lang="fr-FR" sz="2800" dirty="0" smtClean="0"/>
          </a:p>
          <a:p>
            <a:endParaRPr lang="fr-FR" sz="2800" dirty="0"/>
          </a:p>
          <a:p>
            <a:r>
              <a:rPr lang="fr-FR" sz="2800" dirty="0" smtClean="0"/>
              <a:t>Création </a:t>
            </a:r>
            <a:r>
              <a:rPr lang="fr-FR" sz="2800" dirty="0"/>
              <a:t>de </a:t>
            </a:r>
            <a:r>
              <a:rPr lang="fr-FR" sz="2800" b="1" dirty="0"/>
              <a:t>modules</a:t>
            </a:r>
            <a:r>
              <a:rPr lang="fr-FR" sz="2800" dirty="0"/>
              <a:t> utilitaires </a:t>
            </a:r>
            <a:r>
              <a:rPr lang="fr-FR" sz="2800" b="1" dirty="0" smtClean="0"/>
              <a:t>réutilisables</a:t>
            </a:r>
            <a:endParaRPr lang="fr-FR" sz="2800" b="1" dirty="0"/>
          </a:p>
          <a:p>
            <a:endParaRPr lang="fr-FR" sz="2800" dirty="0" smtClean="0"/>
          </a:p>
          <a:p>
            <a:r>
              <a:rPr lang="fr-FR" sz="2800" dirty="0"/>
              <a:t>Application </a:t>
            </a:r>
            <a:r>
              <a:rPr lang="fr-FR" sz="2800" b="1" dirty="0"/>
              <a:t>entièrement paramétrable</a:t>
            </a:r>
            <a:r>
              <a:rPr lang="fr-FR" sz="2800" dirty="0"/>
              <a:t> sans toucher au </a:t>
            </a:r>
            <a:r>
              <a:rPr lang="fr-FR" sz="2800" dirty="0" smtClean="0"/>
              <a:t>code grâce à des f</a:t>
            </a:r>
            <a:r>
              <a:rPr lang="fr-FR" sz="2800" dirty="0" smtClean="0"/>
              <a:t>ichiers </a:t>
            </a:r>
            <a:r>
              <a:rPr lang="fr-FR" sz="2800" dirty="0"/>
              <a:t>de données hors BDD (txt, </a:t>
            </a:r>
            <a:r>
              <a:rPr lang="fr-FR" sz="2800" dirty="0" err="1"/>
              <a:t>json</a:t>
            </a:r>
            <a:r>
              <a:rPr lang="fr-FR" sz="2800" dirty="0"/>
              <a:t>, dictionnaires</a:t>
            </a:r>
            <a:r>
              <a:rPr lang="fr-FR" sz="2800" dirty="0" smtClean="0"/>
              <a:t>…)</a:t>
            </a:r>
            <a:endParaRPr lang="fr-FR" sz="28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388" y="1320932"/>
            <a:ext cx="2304256" cy="5301208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332" y="1844824"/>
            <a:ext cx="6336377" cy="43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1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67ECB74-8424-4E47-906D-51DD4AA216A2}"/>
              </a:ext>
            </a:extLst>
          </p:cNvPr>
          <p:cNvSpPr/>
          <p:nvPr/>
        </p:nvSpPr>
        <p:spPr>
          <a:xfrm>
            <a:off x="1521904" y="260648"/>
            <a:ext cx="9145016" cy="864096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3200" dirty="0"/>
              <a:t>4 – Retour d'expérience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5D7C09-8A52-4C63-96FB-3E1A74CC82FB}"/>
              </a:ext>
            </a:extLst>
          </p:cNvPr>
          <p:cNvSpPr/>
          <p:nvPr/>
        </p:nvSpPr>
        <p:spPr>
          <a:xfrm>
            <a:off x="549796" y="1340768"/>
            <a:ext cx="5256583" cy="5256584"/>
          </a:xfrm>
          <a:prstGeom prst="rect">
            <a:avLst/>
          </a:prstGeom>
          <a:solidFill>
            <a:srgbClr val="FF0000">
              <a:alpha val="20000"/>
            </a:srgbClr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fr-FR" sz="2400" dirty="0"/>
              <a:t>Mauvaise estimation de la durée des tâches, particulièrement concernant la boite à outils et la complexité de la </a:t>
            </a:r>
            <a:r>
              <a:rPr lang="fr-FR" sz="2400" dirty="0" smtClean="0"/>
              <a:t>scénarisation → environ 70h</a:t>
            </a:r>
            <a:endParaRPr lang="fr-FR" sz="2400" dirty="0"/>
          </a:p>
          <a:p>
            <a:pPr algn="just"/>
            <a:endParaRPr lang="fr-FR" sz="2400" dirty="0"/>
          </a:p>
          <a:p>
            <a:pPr algn="just"/>
            <a:r>
              <a:rPr lang="fr-FR" sz="2400" dirty="0"/>
              <a:t>Sous évaluation de la contrainte de développement en procédural (vs POO</a:t>
            </a:r>
            <a:r>
              <a:rPr lang="fr-FR" sz="2400" dirty="0" smtClean="0"/>
              <a:t>)</a:t>
            </a:r>
            <a:endParaRPr lang="fr-FR" sz="2400" dirty="0"/>
          </a:p>
          <a:p>
            <a:pPr algn="just"/>
            <a:endParaRPr lang="fr-FR" sz="2400" dirty="0"/>
          </a:p>
          <a:p>
            <a:pPr algn="just"/>
            <a:r>
              <a:rPr lang="fr-FR" sz="2400" dirty="0"/>
              <a:t>Trop de perfectionnisme apporté à des </a:t>
            </a:r>
            <a:r>
              <a:rPr lang="fr-FR" sz="2400" dirty="0" smtClean="0"/>
              <a:t>détails</a:t>
            </a:r>
            <a:endParaRPr lang="fr-FR" sz="2400" dirty="0"/>
          </a:p>
          <a:p>
            <a:pPr algn="just"/>
            <a:endParaRPr lang="fr-FR" sz="2400" dirty="0"/>
          </a:p>
          <a:p>
            <a:pPr algn="just"/>
            <a:r>
              <a:rPr lang="fr-FR" sz="2400" dirty="0"/>
              <a:t>Code trop complexe dû à la surutilisation des </a:t>
            </a:r>
            <a:r>
              <a:rPr lang="fr-FR" sz="2400" dirty="0" smtClean="0"/>
              <a:t>dictionnaires</a:t>
            </a:r>
            <a:endParaRPr lang="fr-FR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36D8E4-218A-4785-9751-8F406A0DD838}"/>
              </a:ext>
            </a:extLst>
          </p:cNvPr>
          <p:cNvSpPr/>
          <p:nvPr/>
        </p:nvSpPr>
        <p:spPr>
          <a:xfrm>
            <a:off x="6382445" y="1340768"/>
            <a:ext cx="5256583" cy="5256584"/>
          </a:xfrm>
          <a:prstGeom prst="rect">
            <a:avLst/>
          </a:prstGeom>
          <a:solidFill>
            <a:srgbClr val="92D050">
              <a:alpha val="20000"/>
            </a:srgbClr>
          </a:solidFill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fr-FR" sz="2800" dirty="0"/>
              <a:t>Application finale de qualité plutôt </a:t>
            </a:r>
            <a:r>
              <a:rPr lang="fr-FR" sz="2800" dirty="0" smtClean="0"/>
              <a:t>satisfaisante</a:t>
            </a:r>
            <a:endParaRPr lang="fr-FR" sz="2800" dirty="0"/>
          </a:p>
          <a:p>
            <a:pPr algn="just"/>
            <a:endParaRPr lang="fr-FR" sz="2800" dirty="0"/>
          </a:p>
          <a:p>
            <a:pPr algn="just"/>
            <a:r>
              <a:rPr lang="fr-FR" sz="2800" dirty="0"/>
              <a:t>Mise en application de la puissance de Python en procédural et des collections de </a:t>
            </a:r>
            <a:r>
              <a:rPr lang="fr-FR" sz="2800" dirty="0" smtClean="0"/>
              <a:t>données</a:t>
            </a:r>
            <a:endParaRPr lang="fr-FR" sz="2800" dirty="0"/>
          </a:p>
          <a:p>
            <a:pPr algn="just"/>
            <a:endParaRPr lang="fr-FR" sz="2800" dirty="0"/>
          </a:p>
          <a:p>
            <a:pPr algn="just"/>
            <a:r>
              <a:rPr lang="fr-FR" sz="2800" dirty="0"/>
              <a:t>Petite bibliothèque de fonctions réutilisables (à passer à terme en POO)</a:t>
            </a:r>
          </a:p>
        </p:txBody>
      </p:sp>
    </p:spTree>
    <p:extLst>
      <p:ext uri="{BB962C8B-B14F-4D97-AF65-F5344CB8AC3E}">
        <p14:creationId xmlns:p14="http://schemas.microsoft.com/office/powerpoint/2010/main" val="4183959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D06D79-09F9-4190-9486-8F6F8081953D}"/>
              </a:ext>
            </a:extLst>
          </p:cNvPr>
          <p:cNvSpPr/>
          <p:nvPr/>
        </p:nvSpPr>
        <p:spPr>
          <a:xfrm>
            <a:off x="909836" y="764704"/>
            <a:ext cx="10513168" cy="5328592"/>
          </a:xfrm>
          <a:prstGeom prst="rect">
            <a:avLst/>
          </a:prstGeom>
          <a:gradFill>
            <a:gsLst>
              <a:gs pos="0">
                <a:schemeClr val="tx1"/>
              </a:gs>
              <a:gs pos="18000">
                <a:schemeClr val="accent5">
                  <a:lumMod val="0"/>
                  <a:lumOff val="100000"/>
                </a:schemeClr>
              </a:gs>
              <a:gs pos="100000">
                <a:schemeClr val="tx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4000" dirty="0" smtClean="0"/>
              <a:t>Solution complète sur GitHub</a:t>
            </a:r>
          </a:p>
          <a:p>
            <a:pPr algn="ctr"/>
            <a:r>
              <a:rPr lang="fr-FR" sz="4000" b="1" dirty="0" err="1" smtClean="0">
                <a:hlinkClick r:id="rId2"/>
              </a:rPr>
              <a:t>TheGoodBear</a:t>
            </a:r>
            <a:r>
              <a:rPr lang="fr-FR" sz="4000" b="1" dirty="0" smtClean="0">
                <a:hlinkClick r:id="rId2"/>
              </a:rPr>
              <a:t>/Python-WCS-Projet-1</a:t>
            </a:r>
            <a:endParaRPr lang="fr-FR" sz="4000" b="1" dirty="0" smtClean="0"/>
          </a:p>
          <a:p>
            <a:pPr algn="ctr"/>
            <a:endParaRPr lang="fr-FR" sz="4000" dirty="0" smtClean="0"/>
          </a:p>
          <a:p>
            <a:pPr algn="ctr"/>
            <a:r>
              <a:rPr lang="fr-FR" sz="6000" dirty="0" smtClean="0"/>
              <a:t>Merci</a:t>
            </a:r>
            <a:endParaRPr lang="fr-FR" sz="4000" dirty="0"/>
          </a:p>
          <a:p>
            <a:pPr algn="ctr"/>
            <a:endParaRPr lang="fr-FR" sz="4000" dirty="0"/>
          </a:p>
          <a:p>
            <a:pPr algn="ctr"/>
            <a:r>
              <a:rPr lang="fr-FR" sz="4000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Tunnel bleu numérique 16: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905_TF02895261_TF02895261.potx" id="{D591E305-304E-4F08-83F3-B9147EDAAFB5}" vid="{F4994B82-D552-431A-8540-55AA87CE1401}"/>
    </a:ext>
  </a:extLst>
</a:theme>
</file>

<file path=ppt/theme/theme2.xml><?xml version="1.0" encoding="utf-8"?>
<a:theme xmlns:a="http://schemas.openxmlformats.org/drawingml/2006/main" name="Thèm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purl.org/dc/dcmitype/"/>
    <ds:schemaRef ds:uri="http://schemas.microsoft.com/office/infopath/2007/PartnerControl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4873beb7-5857-4685-be1f-d57550cc96cc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tunnel bleu numérique pour les professionnels (grand écran)</Template>
  <TotalTime>0</TotalTime>
  <Words>274</Words>
  <Application>Microsoft Office PowerPoint</Application>
  <PresentationFormat>Personnalisé</PresentationFormat>
  <Paragraphs>65</Paragraphs>
  <Slides>9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2" baseType="lpstr">
      <vt:lpstr>Arial</vt:lpstr>
      <vt:lpstr>Corbel</vt:lpstr>
      <vt:lpstr>Tunnel bleu numérique 16:9</vt:lpstr>
      <vt:lpstr>Formation PYTHON Projet 1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2019-04-30T13:01:18Z</dcterms:created>
  <dcterms:modified xsi:type="dcterms:W3CDTF">2021-10-28T13:44:12Z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